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2" r:id="rId5"/>
    <p:sldId id="259" r:id="rId6"/>
    <p:sldId id="264" r:id="rId7"/>
    <p:sldId id="266" r:id="rId8"/>
    <p:sldId id="265" r:id="rId9"/>
    <p:sldId id="267" r:id="rId10"/>
    <p:sldId id="261" r:id="rId11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4" autoAdjust="0"/>
    <p:restoredTop sz="94660"/>
  </p:normalViewPr>
  <p:slideViewPr>
    <p:cSldViewPr snapToGrid="0">
      <p:cViewPr varScale="1">
        <p:scale>
          <a:sx n="78" d="100"/>
          <a:sy n="78" d="100"/>
        </p:scale>
        <p:origin x="102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research\imaging\FORTH%20-%20NSC%20differentiation\Results\KI67results_overview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753799393475303E-2"/>
          <c:y val="8.2709598509392565E-2"/>
          <c:w val="0.87969067149782765"/>
          <c:h val="0.756923206839941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Summary!$A$13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Summary!$B$17:$E$17</c:f>
                <c:numCache>
                  <c:formatCode>General</c:formatCode>
                  <c:ptCount val="4"/>
                  <c:pt idx="0">
                    <c:v>8.3040294855658878</c:v>
                  </c:pt>
                  <c:pt idx="2">
                    <c:v>3.820589573307156</c:v>
                  </c:pt>
                  <c:pt idx="3">
                    <c:v>0.63088240886742986</c:v>
                  </c:pt>
                </c:numCache>
              </c:numRef>
            </c:plus>
            <c:minus>
              <c:numRef>
                <c:f>Summary!$B$17:$E$17</c:f>
                <c:numCache>
                  <c:formatCode>General</c:formatCode>
                  <c:ptCount val="4"/>
                  <c:pt idx="0">
                    <c:v>8.3040294855658878</c:v>
                  </c:pt>
                  <c:pt idx="2">
                    <c:v>3.820589573307156</c:v>
                  </c:pt>
                  <c:pt idx="3">
                    <c:v>0.63088240886742986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Summary!$B$12:$E$12</c:f>
              <c:numCache>
                <c:formatCode>General</c:formatCode>
                <c:ptCount val="4"/>
                <c:pt idx="0">
                  <c:v>3</c:v>
                </c:pt>
                <c:pt idx="1">
                  <c:v>5</c:v>
                </c:pt>
                <c:pt idx="2">
                  <c:v>7</c:v>
                </c:pt>
                <c:pt idx="3">
                  <c:v>10</c:v>
                </c:pt>
              </c:numCache>
            </c:numRef>
          </c:cat>
          <c:val>
            <c:numRef>
              <c:f>Summary!$B$13:$E$13</c:f>
              <c:numCache>
                <c:formatCode>General</c:formatCode>
                <c:ptCount val="4"/>
                <c:pt idx="0">
                  <c:v>44.818765542683941</c:v>
                </c:pt>
                <c:pt idx="2">
                  <c:v>13.133611984784432</c:v>
                </c:pt>
                <c:pt idx="3">
                  <c:v>8.4004921413009654</c:v>
                </c:pt>
              </c:numCache>
            </c:numRef>
          </c:val>
        </c:ser>
        <c:ser>
          <c:idx val="1"/>
          <c:order val="1"/>
          <c:tx>
            <c:strRef>
              <c:f>Summary!$A$14</c:f>
              <c:strCache>
                <c:ptCount val="1"/>
                <c:pt idx="0">
                  <c:v>CG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Summary!$B$18:$E$18</c:f>
                <c:numCache>
                  <c:formatCode>General</c:formatCode>
                  <c:ptCount val="4"/>
                  <c:pt idx="0">
                    <c:v>10.247269195181902</c:v>
                  </c:pt>
                  <c:pt idx="2">
                    <c:v>6.4721429821925263</c:v>
                  </c:pt>
                  <c:pt idx="3">
                    <c:v>8.8461473107499682</c:v>
                  </c:pt>
                </c:numCache>
              </c:numRef>
            </c:plus>
            <c:minus>
              <c:numRef>
                <c:f>Summary!$B$18:$E$18</c:f>
                <c:numCache>
                  <c:formatCode>General</c:formatCode>
                  <c:ptCount val="4"/>
                  <c:pt idx="0">
                    <c:v>10.247269195181902</c:v>
                  </c:pt>
                  <c:pt idx="2">
                    <c:v>6.4721429821925263</c:v>
                  </c:pt>
                  <c:pt idx="3">
                    <c:v>8.8461473107499682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Summary!$B$12:$E$12</c:f>
              <c:numCache>
                <c:formatCode>General</c:formatCode>
                <c:ptCount val="4"/>
                <c:pt idx="0">
                  <c:v>3</c:v>
                </c:pt>
                <c:pt idx="1">
                  <c:v>5</c:v>
                </c:pt>
                <c:pt idx="2">
                  <c:v>7</c:v>
                </c:pt>
                <c:pt idx="3">
                  <c:v>10</c:v>
                </c:pt>
              </c:numCache>
            </c:numRef>
          </c:cat>
          <c:val>
            <c:numRef>
              <c:f>Summary!$B$14:$E$14</c:f>
              <c:numCache>
                <c:formatCode>General</c:formatCode>
                <c:ptCount val="4"/>
                <c:pt idx="0">
                  <c:v>46.028034448542797</c:v>
                </c:pt>
                <c:pt idx="2">
                  <c:v>24.309582130306946</c:v>
                </c:pt>
                <c:pt idx="3">
                  <c:v>12.177772118540844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19010080"/>
        <c:axId val="621125008"/>
      </c:barChart>
      <c:catAx>
        <c:axId val="6190100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0"/>
                  <a:t>day</a:t>
                </a:r>
              </a:p>
            </c:rich>
          </c:tx>
          <c:layout>
            <c:manualLayout>
              <c:xMode val="edge"/>
              <c:yMode val="edge"/>
              <c:x val="0.5055358186428589"/>
              <c:y val="0.9080426606470921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621125008"/>
        <c:crosses val="autoZero"/>
        <c:auto val="1"/>
        <c:lblAlgn val="ctr"/>
        <c:lblOffset val="100"/>
        <c:noMultiLvlLbl val="0"/>
      </c:catAx>
      <c:valAx>
        <c:axId val="621125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dirty="0" smtClean="0"/>
                  <a:t>Percentage</a:t>
                </a:r>
                <a:r>
                  <a:rPr lang="en-US" sz="2000" baseline="0" dirty="0" smtClean="0"/>
                  <a:t> of Ki67+ nuclei</a:t>
                </a:r>
                <a:endParaRPr lang="en-US" sz="20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619010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7765551181102366"/>
          <c:y val="0.12729841061533972"/>
          <c:w val="0.18173972003499561"/>
          <c:h val="0.10610637212015164"/>
        </c:manualLayout>
      </c:layout>
      <c:overlay val="0"/>
      <c:spPr>
        <a:solidFill>
          <a:schemeClr val="bg1"/>
        </a:solidFill>
        <a:ln>
          <a:solidFill>
            <a:schemeClr val="accent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F4963-59A0-4EF1-AD4C-5CC3C4FF79FD}" type="datetimeFigureOut">
              <a:rPr lang="el-GR" smtClean="0"/>
              <a:t>6/11/2015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2979-3152-449C-B55B-BA477CE539F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74309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F4963-59A0-4EF1-AD4C-5CC3C4FF79FD}" type="datetimeFigureOut">
              <a:rPr lang="el-GR" smtClean="0"/>
              <a:t>6/11/2015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2979-3152-449C-B55B-BA477CE539F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44214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F4963-59A0-4EF1-AD4C-5CC3C4FF79FD}" type="datetimeFigureOut">
              <a:rPr lang="el-GR" smtClean="0"/>
              <a:t>6/11/2015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2979-3152-449C-B55B-BA477CE539F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20641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F4963-59A0-4EF1-AD4C-5CC3C4FF79FD}" type="datetimeFigureOut">
              <a:rPr lang="el-GR" smtClean="0"/>
              <a:t>6/11/2015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2979-3152-449C-B55B-BA477CE539F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37685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F4963-59A0-4EF1-AD4C-5CC3C4FF79FD}" type="datetimeFigureOut">
              <a:rPr lang="el-GR" smtClean="0"/>
              <a:t>6/11/2015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2979-3152-449C-B55B-BA477CE539F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40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F4963-59A0-4EF1-AD4C-5CC3C4FF79FD}" type="datetimeFigureOut">
              <a:rPr lang="el-GR" smtClean="0"/>
              <a:t>6/11/2015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2979-3152-449C-B55B-BA477CE539F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2673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F4963-59A0-4EF1-AD4C-5CC3C4FF79FD}" type="datetimeFigureOut">
              <a:rPr lang="el-GR" smtClean="0"/>
              <a:t>6/11/2015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2979-3152-449C-B55B-BA477CE539F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7002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F4963-59A0-4EF1-AD4C-5CC3C4FF79FD}" type="datetimeFigureOut">
              <a:rPr lang="el-GR" smtClean="0"/>
              <a:t>6/11/2015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2979-3152-449C-B55B-BA477CE539F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74021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F4963-59A0-4EF1-AD4C-5CC3C4FF79FD}" type="datetimeFigureOut">
              <a:rPr lang="el-GR" smtClean="0"/>
              <a:t>6/11/2015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2979-3152-449C-B55B-BA477CE539F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28004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F4963-59A0-4EF1-AD4C-5CC3C4FF79FD}" type="datetimeFigureOut">
              <a:rPr lang="el-GR" smtClean="0"/>
              <a:t>6/11/2015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2979-3152-449C-B55B-BA477CE539F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5967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F4963-59A0-4EF1-AD4C-5CC3C4FF79FD}" type="datetimeFigureOut">
              <a:rPr lang="el-GR" smtClean="0"/>
              <a:t>6/11/2015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2979-3152-449C-B55B-BA477CE539F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65536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F4963-59A0-4EF1-AD4C-5CC3C4FF79FD}" type="datetimeFigureOut">
              <a:rPr lang="el-GR" smtClean="0"/>
              <a:t>6/11/2015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02979-3152-449C-B55B-BA477CE539F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39137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Ki67 Quantification in Neural Stem Cells Cultured inside Porous Collagen Scaffolds</a:t>
            </a:r>
            <a:endParaRPr lang="el-GR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24000" y="5391651"/>
            <a:ext cx="9144000" cy="1655762"/>
          </a:xfrm>
        </p:spPr>
        <p:txBody>
          <a:bodyPr/>
          <a:lstStyle/>
          <a:p>
            <a:r>
              <a:rPr lang="en-US" dirty="0" smtClean="0"/>
              <a:t>November 2015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242529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 </a:t>
            </a:r>
            <a:r>
              <a:rPr lang="en-US" dirty="0" err="1"/>
              <a:t>Manoir</a:t>
            </a:r>
            <a:r>
              <a:rPr lang="en-US" dirty="0"/>
              <a:t> </a:t>
            </a:r>
            <a:r>
              <a:rPr lang="en-US" dirty="0" smtClean="0"/>
              <a:t>S, </a:t>
            </a:r>
            <a:r>
              <a:rPr lang="en-US" dirty="0" err="1"/>
              <a:t>Guillaud</a:t>
            </a:r>
            <a:r>
              <a:rPr lang="en-US" dirty="0"/>
              <a:t> P, Camus E, </a:t>
            </a:r>
            <a:r>
              <a:rPr lang="en-US" dirty="0" err="1"/>
              <a:t>Seigneurin</a:t>
            </a:r>
            <a:r>
              <a:rPr lang="en-US" dirty="0"/>
              <a:t> D, </a:t>
            </a:r>
            <a:r>
              <a:rPr lang="en-US" dirty="0" err="1"/>
              <a:t>Brugal</a:t>
            </a:r>
            <a:r>
              <a:rPr lang="en-US" dirty="0"/>
              <a:t> G</a:t>
            </a:r>
            <a:r>
              <a:rPr lang="en-US" dirty="0" smtClean="0"/>
              <a:t>. </a:t>
            </a:r>
            <a:r>
              <a:rPr lang="en-US" dirty="0"/>
              <a:t>Ki-67 labeling in </a:t>
            </a:r>
            <a:r>
              <a:rPr lang="en-US" dirty="0" err="1"/>
              <a:t>postmitotic</a:t>
            </a:r>
            <a:r>
              <a:rPr lang="en-US" dirty="0"/>
              <a:t> cells defines different Ki-67 pathways within the 2c compartment</a:t>
            </a:r>
            <a:r>
              <a:rPr lang="en-US" dirty="0" smtClean="0"/>
              <a:t>.</a:t>
            </a:r>
            <a:r>
              <a:rPr lang="en-US" dirty="0"/>
              <a:t> </a:t>
            </a:r>
            <a:r>
              <a:rPr lang="en-US" dirty="0" smtClean="0"/>
              <a:t>Cytometry 12(5): 455-63, 1991</a:t>
            </a:r>
            <a:r>
              <a:rPr lang="en-US" dirty="0" smtClean="0"/>
              <a:t>.</a:t>
            </a:r>
          </a:p>
          <a:p>
            <a:pPr lvl="3"/>
            <a:endParaRPr lang="en-US" dirty="0"/>
          </a:p>
          <a:p>
            <a:r>
              <a:rPr lang="en-US" dirty="0" smtClean="0"/>
              <a:t>Kill </a:t>
            </a:r>
            <a:r>
              <a:rPr lang="en-US" dirty="0"/>
              <a:t>I., </a:t>
            </a:r>
            <a:r>
              <a:rPr lang="en-US" dirty="0" smtClean="0"/>
              <a:t>Localization </a:t>
            </a:r>
            <a:r>
              <a:rPr lang="en-US" dirty="0"/>
              <a:t>of the Ki-67 antigen within the nucleolus, J. Cell </a:t>
            </a:r>
            <a:r>
              <a:rPr lang="en-US" dirty="0" smtClean="0"/>
              <a:t>Science 109:1253-63, </a:t>
            </a:r>
            <a:r>
              <a:rPr lang="en-US" dirty="0"/>
              <a:t>1996</a:t>
            </a:r>
            <a:endParaRPr lang="el-GR" dirty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68171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Quantify % of Ki67+ cells in fluorescent images of </a:t>
            </a:r>
            <a:r>
              <a:rPr lang="en-US" dirty="0" err="1" smtClean="0"/>
              <a:t>NSC@scaffolds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 smtClean="0"/>
              <a:t>Study NSC proliferation</a:t>
            </a:r>
          </a:p>
          <a:p>
            <a:pPr lvl="1"/>
            <a:r>
              <a:rPr lang="en-US" dirty="0" smtClean="0"/>
              <a:t>2D VS 3D</a:t>
            </a:r>
          </a:p>
          <a:p>
            <a:pPr lvl="1"/>
            <a:r>
              <a:rPr lang="en-US" dirty="0" smtClean="0"/>
              <a:t>Collagen VS collagen-GAG scaffolds</a:t>
            </a:r>
          </a:p>
          <a:p>
            <a:pPr lvl="3"/>
            <a:endParaRPr lang="en-US" dirty="0"/>
          </a:p>
          <a:p>
            <a:r>
              <a:rPr lang="en-US" dirty="0" smtClean="0"/>
              <a:t>Cells stained with </a:t>
            </a:r>
          </a:p>
          <a:p>
            <a:pPr lvl="1"/>
            <a:r>
              <a:rPr lang="en-US" dirty="0" smtClean="0"/>
              <a:t>DAPI (nucleus marker): utilized to identify nuclei</a:t>
            </a:r>
          </a:p>
          <a:p>
            <a:pPr lvl="1"/>
            <a:r>
              <a:rPr lang="en-US" dirty="0" smtClean="0"/>
              <a:t>Ki67 ab: utilized to quantify cell cycle phase</a:t>
            </a:r>
          </a:p>
          <a:p>
            <a:pPr lvl="1"/>
            <a:r>
              <a:rPr lang="en-US" dirty="0" err="1" smtClean="0"/>
              <a:t>Nestin</a:t>
            </a:r>
            <a:r>
              <a:rPr lang="en-US" dirty="0"/>
              <a:t> </a:t>
            </a:r>
            <a:r>
              <a:rPr lang="en-US" dirty="0" smtClean="0"/>
              <a:t>ab: NSC marker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027780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Data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582478" cy="4351338"/>
          </a:xfrm>
        </p:spPr>
        <p:txBody>
          <a:bodyPr/>
          <a:lstStyle/>
          <a:p>
            <a:r>
              <a:rPr lang="en-US" dirty="0" smtClean="0"/>
              <a:t>Z-stacks , confocal microscopy</a:t>
            </a:r>
          </a:p>
          <a:p>
            <a:r>
              <a:rPr lang="en-US" dirty="0" smtClean="0"/>
              <a:t>3-channel data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Red channel</a:t>
            </a:r>
            <a:r>
              <a:rPr lang="en-US" dirty="0"/>
              <a:t>: Ki67</a:t>
            </a:r>
          </a:p>
          <a:p>
            <a:pPr lvl="1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Green channel</a:t>
            </a:r>
            <a:r>
              <a:rPr lang="en-US" dirty="0"/>
              <a:t>: </a:t>
            </a:r>
            <a:r>
              <a:rPr lang="en-US" dirty="0" err="1"/>
              <a:t>nestin</a:t>
            </a:r>
            <a:endParaRPr lang="en-US" dirty="0"/>
          </a:p>
          <a:p>
            <a:pPr lvl="1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Blue channel</a:t>
            </a:r>
            <a:r>
              <a:rPr lang="en-US" dirty="0"/>
              <a:t>: DAPI</a:t>
            </a:r>
            <a:endParaRPr lang="el-GR" dirty="0"/>
          </a:p>
          <a:p>
            <a:pPr lvl="1"/>
            <a:endParaRPr lang="el-GR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177" y="365124"/>
            <a:ext cx="5278029" cy="5278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343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Algorithm Steps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Identify nuclei per plane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Identify unique nuclei (each nuclei is sectioned in multiple planes)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For each unique nucleus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Calculate nucleus volume (in voxels)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Calculate mean Ki67 </a:t>
            </a:r>
            <a:r>
              <a:rPr lang="en-US" dirty="0" smtClean="0">
                <a:sym typeface="Wingdings" panose="05000000000000000000" pitchFamily="2" charset="2"/>
              </a:rPr>
              <a:t> used for Ki67 segmentation</a:t>
            </a:r>
            <a:endParaRPr lang="en-US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Calculate mean DAPI </a:t>
            </a:r>
            <a:r>
              <a:rPr lang="en-US" dirty="0" smtClean="0">
                <a:sym typeface="Wingdings" panose="05000000000000000000" pitchFamily="2" charset="2"/>
              </a:rPr>
              <a:t> used for signal normalization</a:t>
            </a:r>
            <a:endParaRPr lang="en-US" dirty="0" smtClean="0"/>
          </a:p>
          <a:p>
            <a:pPr marL="914400" lvl="1" indent="-457200">
              <a:buFont typeface="+mj-lt"/>
              <a:buAutoNum type="arabicPeriod"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1206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035937" cy="1325563"/>
          </a:xfrm>
        </p:spPr>
        <p:txBody>
          <a:bodyPr/>
          <a:lstStyle/>
          <a:p>
            <a:r>
              <a:rPr lang="en-US" dirty="0" smtClean="0"/>
              <a:t>4 </a:t>
            </a:r>
            <a:r>
              <a:rPr lang="en-US" dirty="0" smtClean="0"/>
              <a:t>Patterns of </a:t>
            </a:r>
            <a:r>
              <a:rPr lang="en-US" dirty="0" smtClean="0"/>
              <a:t>Nucleus </a:t>
            </a:r>
            <a:r>
              <a:rPr lang="en-US" dirty="0" smtClean="0"/>
              <a:t>Staining </a:t>
            </a:r>
            <a:r>
              <a:rPr lang="en-US" dirty="0" smtClean="0"/>
              <a:t>Were </a:t>
            </a:r>
            <a:r>
              <a:rPr lang="en-US" dirty="0" smtClean="0"/>
              <a:t>Observed</a:t>
            </a:r>
            <a:endParaRPr lang="el-G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0731" y="1725475"/>
            <a:ext cx="4351338" cy="4351338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81" t="22252" r="19679" b="73116"/>
          <a:stretch/>
        </p:blipFill>
        <p:spPr>
          <a:xfrm>
            <a:off x="4663440" y="1690688"/>
            <a:ext cx="1112520" cy="853440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10" t="62415" r="29686" b="31281"/>
          <a:stretch/>
        </p:blipFill>
        <p:spPr>
          <a:xfrm>
            <a:off x="4686300" y="3016251"/>
            <a:ext cx="1089660" cy="1089660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04" t="35258" r="351" b="58249"/>
          <a:stretch/>
        </p:blipFill>
        <p:spPr>
          <a:xfrm>
            <a:off x="4726404" y="4250849"/>
            <a:ext cx="1049556" cy="995633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3" t="13342" r="64710" b="78912"/>
          <a:stretch/>
        </p:blipFill>
        <p:spPr>
          <a:xfrm>
            <a:off x="4726404" y="5669280"/>
            <a:ext cx="1049556" cy="8927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1830249"/>
            <a:ext cx="42260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1) Smooth nuclei, without any Ki67</a:t>
            </a:r>
            <a:endParaRPr lang="el-GR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-69" y="3082622"/>
            <a:ext cx="40140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2) Smooth nuclei, weak Ki67 foci</a:t>
            </a:r>
            <a:endParaRPr lang="el-GR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-71" y="4268862"/>
            <a:ext cx="46635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3) Smooth nuclei, bright spots of Ki67 and background</a:t>
            </a:r>
            <a:endParaRPr lang="el-GR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22790" y="5637788"/>
            <a:ext cx="45121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4) Irregular nuclei, super-bright irregular Ki67</a:t>
            </a:r>
            <a:endParaRPr lang="el-GR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7380655" y="6028805"/>
            <a:ext cx="22469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Red channel</a:t>
            </a:r>
            <a:r>
              <a:rPr lang="en-US" dirty="0" smtClean="0"/>
              <a:t>: Ki67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Green channel</a:t>
            </a:r>
            <a:r>
              <a:rPr lang="en-US" dirty="0" smtClean="0"/>
              <a:t>: </a:t>
            </a:r>
            <a:r>
              <a:rPr lang="en-US" dirty="0" err="1" smtClean="0"/>
              <a:t>nestin</a:t>
            </a:r>
            <a:endParaRPr lang="en-US" dirty="0" smtClean="0"/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Blue channel</a:t>
            </a:r>
            <a:r>
              <a:rPr lang="en-US" dirty="0" smtClean="0"/>
              <a:t>: DAPI</a:t>
            </a:r>
            <a:endParaRPr lang="el-GR" dirty="0"/>
          </a:p>
        </p:txBody>
      </p:sp>
      <p:cxnSp>
        <p:nvCxnSpPr>
          <p:cNvPr id="14" name="Straight Arrow Connector 13"/>
          <p:cNvCxnSpPr>
            <a:stCxn id="5" idx="3"/>
          </p:cNvCxnSpPr>
          <p:nvPr/>
        </p:nvCxnSpPr>
        <p:spPr>
          <a:xfrm>
            <a:off x="5775960" y="2117408"/>
            <a:ext cx="4661263" cy="6780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</p:cNvCxnSpPr>
          <p:nvPr/>
        </p:nvCxnSpPr>
        <p:spPr>
          <a:xfrm>
            <a:off x="5775960" y="3561081"/>
            <a:ext cx="4164874" cy="9676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7" idx="3"/>
          </p:cNvCxnSpPr>
          <p:nvPr/>
        </p:nvCxnSpPr>
        <p:spPr>
          <a:xfrm flipV="1">
            <a:off x="5775960" y="3418375"/>
            <a:ext cx="5405846" cy="13302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8" idx="3"/>
          </p:cNvCxnSpPr>
          <p:nvPr/>
        </p:nvCxnSpPr>
        <p:spPr>
          <a:xfrm flipV="1">
            <a:off x="5775960" y="2686834"/>
            <a:ext cx="2597331" cy="3428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4738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035937" cy="1325563"/>
          </a:xfrm>
        </p:spPr>
        <p:txBody>
          <a:bodyPr/>
          <a:lstStyle/>
          <a:p>
            <a:r>
              <a:rPr lang="en-US" dirty="0"/>
              <a:t>4 Patterns of Nucleus Staining Were Observed</a:t>
            </a:r>
            <a:endParaRPr lang="el-GR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2" t="22252" r="19679" b="73116"/>
          <a:stretch/>
        </p:blipFill>
        <p:spPr>
          <a:xfrm>
            <a:off x="10762751" y="2229449"/>
            <a:ext cx="1034991" cy="853440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10" t="63078" r="30211" b="31281"/>
          <a:stretch/>
        </p:blipFill>
        <p:spPr>
          <a:xfrm>
            <a:off x="10757777" y="3074068"/>
            <a:ext cx="1039965" cy="1015186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04" t="35258" r="351" b="58249"/>
          <a:stretch/>
        </p:blipFill>
        <p:spPr>
          <a:xfrm>
            <a:off x="10748187" y="3984906"/>
            <a:ext cx="1049556" cy="995633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3" t="13342" r="64710" b="78912"/>
          <a:stretch/>
        </p:blipFill>
        <p:spPr>
          <a:xfrm>
            <a:off x="10757777" y="4976807"/>
            <a:ext cx="1049556" cy="892798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058446"/>
              </p:ext>
            </p:extLst>
          </p:nvPr>
        </p:nvGraphicFramePr>
        <p:xfrm>
          <a:off x="161712" y="1357184"/>
          <a:ext cx="10549403" cy="4709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226"/>
                <a:gridCol w="4052699"/>
                <a:gridCol w="2656703"/>
                <a:gridCol w="3321775"/>
              </a:tblGrid>
              <a:tr h="805247">
                <a:tc>
                  <a:txBody>
                    <a:bodyPr/>
                    <a:lstStyle/>
                    <a:p>
                      <a:pPr algn="ctr"/>
                      <a:endParaRPr lang="el-G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Ki67 staining</a:t>
                      </a:r>
                      <a:endParaRPr lang="el-G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DAPI staining</a:t>
                      </a:r>
                      <a:endParaRPr lang="el-G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Suggested Cell cycle Interpretation</a:t>
                      </a:r>
                      <a:r>
                        <a:rPr lang="en-US" sz="2400" baseline="30000" dirty="0" smtClean="0"/>
                        <a:t>1</a:t>
                      </a:r>
                      <a:endParaRPr lang="el-GR" sz="2400" baseline="30000" dirty="0"/>
                    </a:p>
                  </a:txBody>
                  <a:tcPr/>
                </a:tc>
              </a:tr>
              <a:tr h="92140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l-GR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Not detectable</a:t>
                      </a:r>
                      <a:endParaRPr lang="el-G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Elliptic shape</a:t>
                      </a:r>
                      <a:endParaRPr lang="el-G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Resting cells G0</a:t>
                      </a:r>
                      <a:endParaRPr lang="el-GR" sz="2400" dirty="0"/>
                    </a:p>
                  </a:txBody>
                  <a:tcPr/>
                </a:tc>
              </a:tr>
              <a:tr h="890627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l-GR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Dim foci</a:t>
                      </a:r>
                      <a:endParaRPr lang="el-G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Elliptic shape</a:t>
                      </a:r>
                      <a:endParaRPr lang="el-GR" sz="2400" dirty="0" smtClean="0"/>
                    </a:p>
                    <a:p>
                      <a:pPr algn="ctr"/>
                      <a:endParaRPr lang="el-G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Interphase </a:t>
                      </a:r>
                      <a:r>
                        <a:rPr lang="en-US" sz="2400" dirty="0" smtClean="0"/>
                        <a:t>G1, S</a:t>
                      </a:r>
                      <a:endParaRPr lang="el-GR" sz="2400" dirty="0"/>
                    </a:p>
                  </a:txBody>
                  <a:tcPr/>
                </a:tc>
              </a:tr>
              <a:tr h="1031883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l-GR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Bright spots</a:t>
                      </a:r>
                    </a:p>
                    <a:p>
                      <a:pPr algn="ctr"/>
                      <a:r>
                        <a:rPr lang="en-US" sz="2400" dirty="0" smtClean="0"/>
                        <a:t>Background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all over nucleus</a:t>
                      </a:r>
                      <a:endParaRPr lang="el-G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Elliptic shape</a:t>
                      </a:r>
                      <a:endParaRPr lang="el-GR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Interphase G2</a:t>
                      </a:r>
                      <a:endParaRPr lang="el-GR" sz="2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2400" dirty="0" smtClean="0"/>
                    </a:p>
                  </a:txBody>
                  <a:tcPr/>
                </a:tc>
              </a:tr>
              <a:tr h="104311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4</a:t>
                      </a:r>
                      <a:endParaRPr lang="el-GR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Very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smtClean="0"/>
                        <a:t>b</a:t>
                      </a:r>
                      <a:r>
                        <a:rPr lang="en-US" sz="2400" dirty="0" smtClean="0"/>
                        <a:t>right, multi-bulb</a:t>
                      </a:r>
                      <a:endParaRPr lang="el-G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Mu</a:t>
                      </a:r>
                      <a:r>
                        <a:rPr lang="en-US" sz="2400" baseline="0" dirty="0" smtClean="0"/>
                        <a:t>lti-bulb </a:t>
                      </a:r>
                      <a:r>
                        <a:rPr lang="en-US" sz="2400" baseline="0" dirty="0" smtClean="0"/>
                        <a:t>shape</a:t>
                      </a:r>
                      <a:endParaRPr lang="el-G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Prophase-Metaphase</a:t>
                      </a:r>
                      <a:endParaRPr lang="el-GR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604554" y="6488668"/>
            <a:ext cx="41436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1: based on fig 3 of Du </a:t>
            </a:r>
            <a:r>
              <a:rPr lang="en-US" dirty="0" err="1" smtClean="0"/>
              <a:t>Manoir</a:t>
            </a:r>
            <a:r>
              <a:rPr lang="en-US" dirty="0" smtClean="0"/>
              <a:t> et al. 1991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41137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considered a Ki67+ cell here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638" y="1714412"/>
            <a:ext cx="11763632" cy="4351338"/>
          </a:xfrm>
        </p:spPr>
        <p:txBody>
          <a:bodyPr/>
          <a:lstStyle/>
          <a:p>
            <a:r>
              <a:rPr lang="en-US" dirty="0" smtClean="0"/>
              <a:t>A single Ki67 intensity per nucleus threshold was chosen to distinguish cells that proliferate (stain </a:t>
            </a:r>
            <a:r>
              <a:rPr lang="en-US" dirty="0"/>
              <a:t>pattern </a:t>
            </a:r>
            <a:r>
              <a:rPr lang="en-US" dirty="0" smtClean="0"/>
              <a:t>2-4) from ones who do not (stain pattern 1)</a:t>
            </a:r>
            <a:endParaRPr lang="el-GR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02" t="22252" r="19679" b="73116"/>
          <a:stretch/>
        </p:blipFill>
        <p:spPr>
          <a:xfrm>
            <a:off x="6845647" y="2760799"/>
            <a:ext cx="1034991" cy="853440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010" t="63078" r="30211" b="31281"/>
          <a:stretch/>
        </p:blipFill>
        <p:spPr>
          <a:xfrm>
            <a:off x="6840673" y="3766059"/>
            <a:ext cx="1039965" cy="1015186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04" t="35258" r="351" b="58249"/>
          <a:stretch/>
        </p:blipFill>
        <p:spPr>
          <a:xfrm>
            <a:off x="6831083" y="4837531"/>
            <a:ext cx="1049556" cy="995633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3" t="13342" r="64710" b="78912"/>
          <a:stretch/>
        </p:blipFill>
        <p:spPr>
          <a:xfrm>
            <a:off x="6840673" y="5918837"/>
            <a:ext cx="1049556" cy="892798"/>
          </a:xfrm>
          <a:prstGeom prst="rect">
            <a:avLst/>
          </a:prstGeom>
        </p:spPr>
      </p:pic>
      <p:sp>
        <p:nvSpPr>
          <p:cNvPr id="8" name="Right Brace 7"/>
          <p:cNvSpPr/>
          <p:nvPr/>
        </p:nvSpPr>
        <p:spPr>
          <a:xfrm>
            <a:off x="8087297" y="3770473"/>
            <a:ext cx="463292" cy="2902176"/>
          </a:xfrm>
          <a:prstGeom prst="rightBrace">
            <a:avLst>
              <a:gd name="adj1" fmla="val 36222"/>
              <a:gd name="adj2" fmla="val 49635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9" name="Right Brace 8"/>
          <p:cNvSpPr/>
          <p:nvPr/>
        </p:nvSpPr>
        <p:spPr>
          <a:xfrm>
            <a:off x="8066803" y="2727194"/>
            <a:ext cx="463292" cy="924821"/>
          </a:xfrm>
          <a:prstGeom prst="rightBrace">
            <a:avLst>
              <a:gd name="adj1" fmla="val 8333"/>
              <a:gd name="adj2" fmla="val 49635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0" name="TextBox 9"/>
          <p:cNvSpPr txBox="1"/>
          <p:nvPr/>
        </p:nvSpPr>
        <p:spPr>
          <a:xfrm>
            <a:off x="8743441" y="2838706"/>
            <a:ext cx="2134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Ki67 negative</a:t>
            </a:r>
            <a:endParaRPr lang="el-GR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8743441" y="4939629"/>
            <a:ext cx="20390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Ki67 positive</a:t>
            </a:r>
            <a:endParaRPr lang="el-GR" sz="28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996953"/>
              </p:ext>
            </p:extLst>
          </p:nvPr>
        </p:nvGraphicFramePr>
        <p:xfrm>
          <a:off x="248213" y="2796940"/>
          <a:ext cx="5967235" cy="3889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7309"/>
                <a:gridCol w="3197436"/>
                <a:gridCol w="2202490"/>
              </a:tblGrid>
              <a:tr h="560898">
                <a:tc>
                  <a:txBody>
                    <a:bodyPr/>
                    <a:lstStyle/>
                    <a:p>
                      <a:pPr algn="ctr"/>
                      <a:endParaRPr lang="el-GR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Ki67</a:t>
                      </a:r>
                      <a:endParaRPr lang="el-GR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DAPI</a:t>
                      </a:r>
                      <a:endParaRPr lang="el-GR" sz="3200" dirty="0"/>
                    </a:p>
                  </a:txBody>
                  <a:tcPr/>
                </a:tc>
              </a:tr>
              <a:tr h="641774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el-GR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Not detectable</a:t>
                      </a:r>
                      <a:endParaRPr lang="el-G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Elliptic shape</a:t>
                      </a:r>
                      <a:endParaRPr lang="el-GR" sz="2400" dirty="0"/>
                    </a:p>
                  </a:txBody>
                  <a:tcPr/>
                </a:tc>
              </a:tr>
              <a:tr h="65490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el-GR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Dim foci</a:t>
                      </a:r>
                      <a:endParaRPr lang="el-G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Elliptic shape</a:t>
                      </a:r>
                      <a:endParaRPr lang="el-GR" sz="2400" dirty="0" smtClean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el-GR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Bright spots</a:t>
                      </a:r>
                    </a:p>
                    <a:p>
                      <a:pPr algn="ctr"/>
                      <a:r>
                        <a:rPr lang="en-US" sz="2400" dirty="0" smtClean="0"/>
                        <a:t>Background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all over nucleus</a:t>
                      </a:r>
                      <a:endParaRPr lang="el-G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Elliptic shape</a:t>
                      </a:r>
                      <a:endParaRPr lang="el-GR" sz="2400" dirty="0" smtClean="0"/>
                    </a:p>
                  </a:txBody>
                  <a:tcPr/>
                </a:tc>
              </a:tr>
              <a:tr h="82543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4</a:t>
                      </a:r>
                      <a:endParaRPr lang="el-GR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Very</a:t>
                      </a:r>
                      <a:r>
                        <a:rPr lang="en-US" sz="2400" baseline="0" dirty="0" smtClean="0"/>
                        <a:t> b</a:t>
                      </a:r>
                      <a:r>
                        <a:rPr lang="en-US" sz="2400" dirty="0" smtClean="0"/>
                        <a:t>right, multi-bulb</a:t>
                      </a:r>
                      <a:endParaRPr lang="el-G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Mu</a:t>
                      </a:r>
                      <a:r>
                        <a:rPr lang="en-US" sz="2400" baseline="0" dirty="0" smtClean="0"/>
                        <a:t>lti-bulb shape</a:t>
                      </a:r>
                      <a:endParaRPr lang="el-GR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3866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95400" y="3815062"/>
                <a:ext cx="1769076" cy="645726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𝑠𝑒𝑚</m:t>
                      </m:r>
                    </m:oMath>
                  </m:oMathPara>
                </a14:m>
                <a:endParaRPr lang="el-GR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5400" y="3815062"/>
                <a:ext cx="1769076" cy="645726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9582604"/>
              </p:ext>
            </p:extLst>
          </p:nvPr>
        </p:nvGraphicFramePr>
        <p:xfrm>
          <a:off x="3369276" y="1690688"/>
          <a:ext cx="8822724" cy="4151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014151" y="6079524"/>
            <a:ext cx="9551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Sample size (N)		3        2                                                            3          3                         3       2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62110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184924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Day 5 results coming </a:t>
            </a:r>
            <a:r>
              <a:rPr lang="en-US" dirty="0" smtClean="0"/>
              <a:t>soon (by Sunday)</a:t>
            </a:r>
            <a:endParaRPr lang="el-GR" dirty="0"/>
          </a:p>
          <a:p>
            <a:endParaRPr lang="en-US" dirty="0" smtClean="0"/>
          </a:p>
          <a:p>
            <a:r>
              <a:rPr lang="en-US" dirty="0" smtClean="0"/>
              <a:t>Some day 7 and day 10 images need re-processing to improve accuracy</a:t>
            </a:r>
          </a:p>
          <a:p>
            <a:endParaRPr lang="en-US" dirty="0"/>
          </a:p>
          <a:p>
            <a:r>
              <a:rPr lang="en-US" dirty="0" smtClean="0"/>
              <a:t>Days 7 and 10 are significantly lower than day 3</a:t>
            </a:r>
          </a:p>
          <a:p>
            <a:endParaRPr lang="en-US" dirty="0"/>
          </a:p>
          <a:p>
            <a:r>
              <a:rPr lang="en-US" dirty="0" smtClean="0"/>
              <a:t>CG day 3 and 10 have only n=2.. Other </a:t>
            </a:r>
            <a:r>
              <a:rPr lang="en-US" smtClean="0"/>
              <a:t>data points have n=3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Data so far do not show that GAG a statistically significant effect</a:t>
            </a:r>
          </a:p>
          <a:p>
            <a:endParaRPr lang="en-US" dirty="0" smtClean="0"/>
          </a:p>
          <a:p>
            <a:r>
              <a:rPr lang="en-US" dirty="0" smtClean="0"/>
              <a:t>Could try to segment cells into 4 patterns instead of just +/-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169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455</Words>
  <Application>Microsoft Office PowerPoint</Application>
  <PresentationFormat>Widescreen</PresentationFormat>
  <Paragraphs>96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Wingdings</vt:lpstr>
      <vt:lpstr>Office Theme</vt:lpstr>
      <vt:lpstr>Ki67 Quantification in Neural Stem Cells Cultured inside Porous Collagen Scaffolds</vt:lpstr>
      <vt:lpstr>Task</vt:lpstr>
      <vt:lpstr>Sample Data</vt:lpstr>
      <vt:lpstr>Algorithm Steps</vt:lpstr>
      <vt:lpstr>4 Patterns of Nucleus Staining Were Observed</vt:lpstr>
      <vt:lpstr>4 Patterns of Nucleus Staining Were Observed</vt:lpstr>
      <vt:lpstr>What is considered a Ki67+ cell here</vt:lpstr>
      <vt:lpstr>Results</vt:lpstr>
      <vt:lpstr>Comments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Ki67 Quantification</dc:title>
  <dc:creator>sokiNK</dc:creator>
  <cp:lastModifiedBy>sokiNK</cp:lastModifiedBy>
  <cp:revision>31</cp:revision>
  <dcterms:created xsi:type="dcterms:W3CDTF">2015-11-06T09:18:00Z</dcterms:created>
  <dcterms:modified xsi:type="dcterms:W3CDTF">2015-11-06T17:11:21Z</dcterms:modified>
</cp:coreProperties>
</file>